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sldIdLst>
    <p:sldId id="305" r:id="rId5"/>
    <p:sldId id="326" r:id="rId6"/>
    <p:sldId id="341" r:id="rId7"/>
    <p:sldId id="337" r:id="rId8"/>
    <p:sldId id="342" r:id="rId9"/>
    <p:sldId id="328" r:id="rId10"/>
    <p:sldId id="316" r:id="rId11"/>
    <p:sldId id="317" r:id="rId12"/>
    <p:sldId id="343" r:id="rId13"/>
    <p:sldId id="334" r:id="rId14"/>
    <p:sldId id="320" r:id="rId15"/>
    <p:sldId id="321" r:id="rId16"/>
    <p:sldId id="344" r:id="rId17"/>
    <p:sldId id="340" r:id="rId18"/>
    <p:sldId id="335" r:id="rId19"/>
    <p:sldId id="314" r:id="rId20"/>
    <p:sldId id="333" r:id="rId21"/>
    <p:sldId id="319" r:id="rId22"/>
    <p:sldId id="322" r:id="rId23"/>
    <p:sldId id="3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DBF6F-0BFA-47B2-AF25-79CC83C1DF82}" v="369" dt="2020-10-22T00:37:0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9" autoAdjust="0"/>
    <p:restoredTop sz="86108" autoAdjust="0"/>
  </p:normalViewPr>
  <p:slideViewPr>
    <p:cSldViewPr snapToGrid="0">
      <p:cViewPr varScale="1">
        <p:scale>
          <a:sx n="74" d="100"/>
          <a:sy n="74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C477C-4D1E-421B-AA75-B6700850AEBE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FD24-BCFC-4184-AAC7-C47F3A907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0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 at a Medical device company that makes devices to treat stroke</a:t>
            </a:r>
            <a:br>
              <a:rPr lang="en-US" dirty="0"/>
            </a:br>
            <a:r>
              <a:rPr lang="en-US" dirty="0"/>
              <a:t>I’m in the Biostatistics department, where we usually analyze very well-behaved clinical trial data</a:t>
            </a:r>
          </a:p>
          <a:p>
            <a:r>
              <a:rPr lang="en-US" dirty="0"/>
              <a:t>For some people, it is the only kind of data they know</a:t>
            </a:r>
          </a:p>
          <a:p>
            <a:r>
              <a:rPr lang="en-US" dirty="0"/>
              <a:t>But we can’t continue relying on it anymore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0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ev</a:t>
            </a:r>
            <a:endParaRPr lang="en-US" dirty="0"/>
          </a:p>
          <a:p>
            <a:r>
              <a:rPr lang="en-US" sz="12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Trebuchet MS"/>
              </a:rPr>
              <a:t>Compare our product to the </a:t>
            </a:r>
            <a:r>
              <a:rPr lang="en-US" sz="12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Trebuchet MS"/>
              </a:rPr>
              <a:t>competition</a:t>
            </a:r>
            <a:r>
              <a:rPr lang="en-US" dirty="0" err="1"/>
              <a:t>idence</a:t>
            </a:r>
            <a:r>
              <a:rPr lang="en-US" dirty="0"/>
              <a:t> are we looking for in the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the counts by manufacturer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357K procedures for patients with the right 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11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Travel to the brain through the vasculature and treat strokes</a:t>
            </a:r>
          </a:p>
          <a:p>
            <a:r>
              <a:rPr lang="en-US" dirty="0"/>
              <a:t>Devices to treat stroke</a:t>
            </a:r>
            <a:br>
              <a:rPr lang="en-US" dirty="0"/>
            </a:br>
            <a:r>
              <a:rPr lang="en-US" dirty="0"/>
              <a:t>Clinical trial data</a:t>
            </a:r>
          </a:p>
          <a:p>
            <a:r>
              <a:rPr lang="en-US" dirty="0"/>
              <a:t>New to medical device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very strict new regulations that apply to every single medical device that is on the market in the EU,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>
                <a:solidFill>
                  <a:srgbClr val="FFC000"/>
                </a:solidFill>
              </a:rPr>
            </a:br>
            <a:r>
              <a:rPr lang="en-US" dirty="0"/>
              <a:t>Each device must have solid evidence of safety and effectiveness, which is given to the agencies as a complete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Real World Data</a:t>
            </a:r>
            <a:r>
              <a:rPr lang="en-US" sz="14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Non-clinical trial data Used to demonstrate </a:t>
            </a:r>
            <a:r>
              <a:rPr lang="en-US" dirty="0">
                <a:solidFill>
                  <a:srgbClr val="FFC000"/>
                </a:solidFill>
              </a:rPr>
              <a:t>safety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effectiveness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Represents 25% of inpatient data for the US</a:t>
            </a:r>
          </a:p>
          <a:p>
            <a:r>
              <a:rPr lang="en-US" dirty="0"/>
              <a:t>357K procedures for patients with the right 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1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project is looking for data on microcatheters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3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5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2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project is looking for data on microcatheters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0FD24-BCFC-4184-AAC7-C47F3A9077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sv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27" y="1623412"/>
            <a:ext cx="3817931" cy="1655497"/>
          </a:xfrm>
        </p:spPr>
        <p:txBody>
          <a:bodyPr>
            <a:normAutofit/>
          </a:bodyPr>
          <a:lstStyle/>
          <a:p>
            <a:r>
              <a:rPr lang="en-US" sz="4400" dirty="0"/>
              <a:t>Visualizing Real World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33" y="3957817"/>
            <a:ext cx="4483518" cy="185070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C05CB"/>
                </a:solidFill>
              </a:rPr>
              <a:t>Suzanne Wilson</a:t>
            </a:r>
          </a:p>
          <a:p>
            <a:r>
              <a:rPr lang="en-US" sz="1800" dirty="0">
                <a:solidFill>
                  <a:srgbClr val="FC05CB"/>
                </a:solidFill>
              </a:rPr>
              <a:t>Data Science Bootcamp 2020</a:t>
            </a:r>
          </a:p>
          <a:p>
            <a:r>
              <a:rPr lang="en-US" sz="1800" dirty="0">
                <a:solidFill>
                  <a:srgbClr val="FC05CB"/>
                </a:solidFill>
              </a:rPr>
              <a:t>Final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BF905-C520-414D-8BF0-8E0E412D2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764" y="816737"/>
            <a:ext cx="4483518" cy="52307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ACC337-AE40-4128-9336-B730E4794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5"/>
    </mc:Choice>
    <mc:Fallback xmlns="">
      <p:transition spd="slow" advTm="33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06074-F499-4384-92C4-D01646C9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95" y="506574"/>
            <a:ext cx="10868091" cy="523220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Supervised Machine Learning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8448D-0AB9-41D1-8E20-E7F7BDDB71FD}"/>
              </a:ext>
            </a:extLst>
          </p:cNvPr>
          <p:cNvSpPr txBox="1"/>
          <p:nvPr/>
        </p:nvSpPr>
        <p:spPr>
          <a:xfrm>
            <a:off x="7242464" y="2579703"/>
            <a:ext cx="4686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Best Method: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Subsetting on “MICROCATHETER”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6D957-8BE8-4D7B-8566-07F4DC35C4D4}"/>
              </a:ext>
            </a:extLst>
          </p:cNvPr>
          <p:cNvGrpSpPr/>
          <p:nvPr/>
        </p:nvGrpSpPr>
        <p:grpSpPr>
          <a:xfrm>
            <a:off x="276758" y="1229759"/>
            <a:ext cx="6965706" cy="4084884"/>
            <a:chOff x="356454" y="1162050"/>
            <a:chExt cx="7786666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073348-B1A3-4BB8-8881-1D97433D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" y="1162050"/>
              <a:ext cx="4741363" cy="3771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F6F5E6-1242-4410-B4B8-B37336A08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068" y="1523836"/>
              <a:ext cx="4347052" cy="3085005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97D4FA-C7CA-4279-A8ED-CBA8A3A5C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6"/>
    </mc:Choice>
    <mc:Fallback xmlns="">
      <p:transition spd="slow" advTm="30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CADFB-B250-4E70-B199-1803CD47366F}"/>
              </a:ext>
            </a:extLst>
          </p:cNvPr>
          <p:cNvSpPr txBox="1">
            <a:spLocks/>
          </p:cNvSpPr>
          <p:nvPr/>
        </p:nvSpPr>
        <p:spPr>
          <a:xfrm>
            <a:off x="1299675" y="344762"/>
            <a:ext cx="9101623" cy="62159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717251-B71A-4F7B-96D7-D230BA13C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07" y="966355"/>
            <a:ext cx="10401298" cy="57735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9B8BB-86CA-48C0-8AD4-8C23260B8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58"/>
    </mc:Choice>
    <mc:Fallback xmlns="">
      <p:transition spd="slow" advTm="6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EAAF8-6BA0-4AAE-B466-F17A7D734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39" y="683376"/>
            <a:ext cx="6459922" cy="5491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90BA-5603-4AAF-B3E0-CBE399D77B11}"/>
              </a:ext>
            </a:extLst>
          </p:cNvPr>
          <p:cNvSpPr txBox="1"/>
          <p:nvPr/>
        </p:nvSpPr>
        <p:spPr>
          <a:xfrm>
            <a:off x="1" y="708177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C05CB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U.S. Census Division Chloropleth</a:t>
            </a:r>
          </a:p>
          <a:p>
            <a:pPr algn="ctr"/>
            <a:endParaRPr lang="en-US" sz="4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C05CB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Color Saturation = Stroke Procedures</a:t>
            </a:r>
          </a:p>
          <a:p>
            <a:pPr algn="ctr"/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Create a summary dataset? </a:t>
            </a:r>
          </a:p>
          <a:p>
            <a:pPr algn="ctr"/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A783-EA06-4302-A1F0-4CBF5452F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443" y="1732084"/>
            <a:ext cx="5133975" cy="1143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551DF9B-FD31-4D58-B118-602F64F97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95"/>
    </mc:Choice>
    <mc:Fallback xmlns="">
      <p:transition spd="slow" advTm="6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94744E-3589-4EE5-A9E0-CFD6C3506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2559"/>
            <a:ext cx="12192000" cy="4132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BD73F-D284-435F-9C62-1E76D7E8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23" y="214744"/>
            <a:ext cx="10225260" cy="200890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Is the data we need even in there?</a:t>
            </a:r>
            <a:br>
              <a:rPr lang="en-US" sz="44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For Microcatheters, Yes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FE2A39-1498-43E3-8162-2C157D74E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3"/>
    </mc:Choice>
    <mc:Fallback xmlns="">
      <p:transition spd="slow" advTm="1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7450C69-A48B-4D47-B40F-75A24EB08BFC}"/>
              </a:ext>
            </a:extLst>
          </p:cNvPr>
          <p:cNvSpPr txBox="1">
            <a:spLocks/>
          </p:cNvSpPr>
          <p:nvPr/>
        </p:nvSpPr>
        <p:spPr>
          <a:xfrm>
            <a:off x="1299675" y="344762"/>
            <a:ext cx="9101623" cy="62159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37513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06074-F499-4384-92C4-D01646C9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413" y="521407"/>
            <a:ext cx="8883414" cy="1222402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Final method used to find targets:</a:t>
            </a:r>
            <a:b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</a:br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staged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FF0DC-507C-4722-81F4-8F196EC30D36}"/>
              </a:ext>
            </a:extLst>
          </p:cNvPr>
          <p:cNvSpPr txBox="1"/>
          <p:nvPr/>
        </p:nvSpPr>
        <p:spPr>
          <a:xfrm>
            <a:off x="7052358" y="2903590"/>
            <a:ext cx="298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Identify specific devices using regular expressions in SAS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97373-E96C-42C5-A1CD-21412E990A5B}"/>
              </a:ext>
            </a:extLst>
          </p:cNvPr>
          <p:cNvSpPr txBox="1"/>
          <p:nvPr/>
        </p:nvSpPr>
        <p:spPr>
          <a:xfrm>
            <a:off x="2666607" y="2879993"/>
            <a:ext cx="229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Standard Charge Description equals “Microcatheters”</a:t>
            </a:r>
          </a:p>
        </p:txBody>
      </p:sp>
      <p:pic>
        <p:nvPicPr>
          <p:cNvPr id="5" name="Graphic 4" descr="Person with idea">
            <a:extLst>
              <a:ext uri="{FF2B5EF4-FFF2-40B4-BE49-F238E27FC236}">
                <a16:creationId xmlns:a16="http://schemas.microsoft.com/office/drawing/2014/main" id="{7747DF04-7387-4080-91A9-1FF0FAA84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445" y="1969860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9388DBA0-D798-431E-959F-F7D8FA97B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1244" y="1989191"/>
            <a:ext cx="914400" cy="914400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04321198-5174-4954-8C74-3D4785A011C2}"/>
              </a:ext>
            </a:extLst>
          </p:cNvPr>
          <p:cNvSpPr/>
          <p:nvPr/>
        </p:nvSpPr>
        <p:spPr>
          <a:xfrm>
            <a:off x="5714143" y="3262745"/>
            <a:ext cx="548981" cy="561110"/>
          </a:xfrm>
          <a:prstGeom prst="math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B35B-7548-4B40-AA35-F52A7174A69E}"/>
              </a:ext>
            </a:extLst>
          </p:cNvPr>
          <p:cNvSpPr txBox="1"/>
          <p:nvPr/>
        </p:nvSpPr>
        <p:spPr>
          <a:xfrm>
            <a:off x="6096000" y="3464223"/>
            <a:ext cx="51960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Buy anonymized hospital data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data on our devices and competitors’ devices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Compare and report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52D25-1EDB-4589-BCF0-95246159CF23}"/>
              </a:ext>
            </a:extLst>
          </p:cNvPr>
          <p:cNvSpPr txBox="1"/>
          <p:nvPr/>
        </p:nvSpPr>
        <p:spPr>
          <a:xfrm>
            <a:off x="1008186" y="346788"/>
            <a:ext cx="3622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Then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EE916-40D5-4775-863A-AA1E96791160}"/>
              </a:ext>
            </a:extLst>
          </p:cNvPr>
          <p:cNvSpPr txBox="1"/>
          <p:nvPr/>
        </p:nvSpPr>
        <p:spPr>
          <a:xfrm>
            <a:off x="6945925" y="346789"/>
            <a:ext cx="386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Now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3CD111-4123-4905-BDB2-333D8EBFE39D}"/>
              </a:ext>
            </a:extLst>
          </p:cNvPr>
          <p:cNvSpPr txBox="1"/>
          <p:nvPr/>
        </p:nvSpPr>
        <p:spPr>
          <a:xfrm>
            <a:off x="750278" y="3429000"/>
            <a:ext cx="3294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Ask a few surgeons if the device is working okay</a:t>
            </a:r>
            <a:endParaRPr lang="en-US" sz="4400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05C8E743-8F93-4405-B2F0-541CE028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5786" y="1379864"/>
            <a:ext cx="1363027" cy="1363027"/>
          </a:xfrm>
          <a:prstGeom prst="rect">
            <a:avLst/>
          </a:prstGeom>
        </p:spPr>
      </p:pic>
      <p:pic>
        <p:nvPicPr>
          <p:cNvPr id="21" name="Graphic 20" descr="Send">
            <a:extLst>
              <a:ext uri="{FF2B5EF4-FFF2-40B4-BE49-F238E27FC236}">
                <a16:creationId xmlns:a16="http://schemas.microsoft.com/office/drawing/2014/main" id="{011B0A8E-C28F-4BE4-A31C-3D7F2A558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6099" y="1442228"/>
            <a:ext cx="1474175" cy="1474175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23E8063C-0803-4031-AAD9-9DE7BFA57B29}"/>
              </a:ext>
            </a:extLst>
          </p:cNvPr>
          <p:cNvSpPr/>
          <p:nvPr/>
        </p:nvSpPr>
        <p:spPr>
          <a:xfrm>
            <a:off x="8458200" y="4008676"/>
            <a:ext cx="316523" cy="410307"/>
          </a:xfrm>
          <a:prstGeom prst="downArrow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A21DAB8-2354-4C31-BDA7-7DE3A1CB845F}"/>
              </a:ext>
            </a:extLst>
          </p:cNvPr>
          <p:cNvSpPr/>
          <p:nvPr/>
        </p:nvSpPr>
        <p:spPr>
          <a:xfrm>
            <a:off x="8453695" y="5490212"/>
            <a:ext cx="316523" cy="410307"/>
          </a:xfrm>
          <a:prstGeom prst="downArrow">
            <a:avLst>
              <a:gd name="adj1" fmla="val 50000"/>
              <a:gd name="adj2" fmla="val 38889"/>
            </a:avLst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06074-F499-4384-92C4-D01646C9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52" y="471316"/>
            <a:ext cx="9184751" cy="1139275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Other methods used to find targets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FF0DC-507C-4722-81F4-8F196EC30D36}"/>
              </a:ext>
            </a:extLst>
          </p:cNvPr>
          <p:cNvSpPr txBox="1"/>
          <p:nvPr/>
        </p:nvSpPr>
        <p:spPr>
          <a:xfrm>
            <a:off x="2594658" y="3142582"/>
            <a:ext cx="229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Identify devices using regular expressions in SAS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97373-E96C-42C5-A1CD-21412E990A5B}"/>
              </a:ext>
            </a:extLst>
          </p:cNvPr>
          <p:cNvSpPr txBox="1"/>
          <p:nvPr/>
        </p:nvSpPr>
        <p:spPr>
          <a:xfrm>
            <a:off x="7300952" y="3163715"/>
            <a:ext cx="2296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Select rows where the Standard Charge Description equals “Microcatheters”</a:t>
            </a:r>
          </a:p>
        </p:txBody>
      </p:sp>
      <p:pic>
        <p:nvPicPr>
          <p:cNvPr id="5" name="Graphic 4" descr="Person with idea">
            <a:extLst>
              <a:ext uri="{FF2B5EF4-FFF2-40B4-BE49-F238E27FC236}">
                <a16:creationId xmlns:a16="http://schemas.microsoft.com/office/drawing/2014/main" id="{7747DF04-7387-4080-91A9-1FF0FAA84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3790" y="2228182"/>
            <a:ext cx="914400" cy="914400"/>
          </a:xfrm>
          <a:prstGeom prst="rect">
            <a:avLst/>
          </a:prstGeom>
        </p:spPr>
      </p:pic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9388DBA0-D798-431E-959F-F7D8FA97B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1744" y="2228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3895E-CE83-4D92-813A-670BB55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643" y="879229"/>
            <a:ext cx="6264693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6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A605-2D5F-443C-BDC6-B8BB0E5D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65402"/>
            <a:ext cx="10353762" cy="9704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Premier Health Database</a:t>
            </a:r>
            <a:br>
              <a:rPr lang="en-US" sz="40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2 TB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58AE0-BEE8-4206-94D7-92BCCCD30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63685" y="1335852"/>
            <a:ext cx="6870329" cy="1522535"/>
          </a:xfrm>
        </p:spPr>
        <p:txBody>
          <a:bodyPr/>
          <a:lstStyle/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4400" dirty="0">
                <a:solidFill>
                  <a:srgbClr val="FFC000"/>
                </a:solidFill>
              </a:rPr>
              <a:t>Features</a:t>
            </a:r>
          </a:p>
          <a:p>
            <a:r>
              <a:rPr lang="en-US" sz="3200" dirty="0">
                <a:solidFill>
                  <a:srgbClr val="FFC000"/>
                </a:solidFill>
              </a:rPr>
              <a:t>Patients				Devices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84224-5007-44F1-9268-9CD6601F6D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97082" y="3034169"/>
            <a:ext cx="2758622" cy="133496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Match the diagnosis and the surgery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CBD20D-7BF9-4FFE-8AE8-311505628E1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071479" y="3030852"/>
            <a:ext cx="2992457" cy="118274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See what devices they were charged for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6BBF55-7F7A-42A0-B04A-2699FCE6D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400" y="1898250"/>
            <a:ext cx="5205845" cy="970450"/>
          </a:xfrm>
        </p:spPr>
        <p:txBody>
          <a:bodyPr/>
          <a:lstStyle/>
          <a:p>
            <a:r>
              <a:rPr lang="en-US" sz="4400" dirty="0">
                <a:solidFill>
                  <a:srgbClr val="FFC000"/>
                </a:solidFill>
              </a:rPr>
              <a:t>Targets</a:t>
            </a:r>
          </a:p>
          <a:p>
            <a:r>
              <a:rPr lang="en-US" sz="3200" dirty="0">
                <a:solidFill>
                  <a:srgbClr val="FFC000"/>
                </a:solidFill>
              </a:rPr>
              <a:t>Retreatment, Stroke, Death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C5251D-3B1E-4A56-9063-D6B0193F01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364861" y="3065342"/>
            <a:ext cx="3838566" cy="15225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Follow for a year for Safety and Effectiveness of Treatment</a:t>
            </a:r>
          </a:p>
          <a:p>
            <a:endParaRPr lang="en-US" sz="2800" dirty="0"/>
          </a:p>
        </p:txBody>
      </p:sp>
      <p:pic>
        <p:nvPicPr>
          <p:cNvPr id="12" name="Graphic 11" descr="Brain in head">
            <a:extLst>
              <a:ext uri="{FF2B5EF4-FFF2-40B4-BE49-F238E27FC236}">
                <a16:creationId xmlns:a16="http://schemas.microsoft.com/office/drawing/2014/main" id="{8F9CE807-6FC7-42C7-BC22-056B73102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193" y="4575494"/>
            <a:ext cx="914400" cy="914400"/>
          </a:xfrm>
          <a:prstGeom prst="rect">
            <a:avLst/>
          </a:prstGeom>
        </p:spPr>
      </p:pic>
      <p:pic>
        <p:nvPicPr>
          <p:cNvPr id="13" name="Graphic 12" descr="Doctor">
            <a:extLst>
              <a:ext uri="{FF2B5EF4-FFF2-40B4-BE49-F238E27FC236}">
                <a16:creationId xmlns:a16="http://schemas.microsoft.com/office/drawing/2014/main" id="{85C93F55-ED7C-44B2-BADD-A165FF70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95720" y="5038430"/>
            <a:ext cx="914400" cy="914400"/>
          </a:xfrm>
          <a:prstGeom prst="rect">
            <a:avLst/>
          </a:prstGeom>
        </p:spPr>
      </p:pic>
      <p:pic>
        <p:nvPicPr>
          <p:cNvPr id="14" name="Graphic 13" descr="Hospital">
            <a:extLst>
              <a:ext uri="{FF2B5EF4-FFF2-40B4-BE49-F238E27FC236}">
                <a16:creationId xmlns:a16="http://schemas.microsoft.com/office/drawing/2014/main" id="{C6B7AA1D-4F42-4584-818A-F4929B965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6585" y="4587878"/>
            <a:ext cx="914400" cy="914400"/>
          </a:xfrm>
          <a:prstGeom prst="rect">
            <a:avLst/>
          </a:prstGeom>
        </p:spPr>
      </p:pic>
      <p:pic>
        <p:nvPicPr>
          <p:cNvPr id="16" name="Graphic 15" descr="Dollar">
            <a:extLst>
              <a:ext uri="{FF2B5EF4-FFF2-40B4-BE49-F238E27FC236}">
                <a16:creationId xmlns:a16="http://schemas.microsoft.com/office/drawing/2014/main" id="{AC5D1869-B0EC-4E2C-9117-0F780C820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6276" y="45878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707E-7278-4DC4-8143-B5261EDD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39" y="547866"/>
            <a:ext cx="10009679" cy="1834241"/>
          </a:xfrm>
        </p:spPr>
        <p:txBody>
          <a:bodyPr/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Strict new regulations in Europe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No evidence		No label 	 	no selling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646A479-588B-4D98-82AB-1FE39416EEF2}"/>
              </a:ext>
            </a:extLst>
          </p:cNvPr>
          <p:cNvSpPr/>
          <p:nvPr/>
        </p:nvSpPr>
        <p:spPr>
          <a:xfrm>
            <a:off x="4745498" y="1988826"/>
            <a:ext cx="316523" cy="22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630C0-449C-4CA0-9FB9-8CF77D2B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802" y="3013361"/>
            <a:ext cx="3696396" cy="274686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880302A-CAAF-4BE6-8604-BDD3F76F07B8}"/>
              </a:ext>
            </a:extLst>
          </p:cNvPr>
          <p:cNvSpPr/>
          <p:nvPr/>
        </p:nvSpPr>
        <p:spPr>
          <a:xfrm>
            <a:off x="6888593" y="1981416"/>
            <a:ext cx="316523" cy="22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A4CCC9-9B43-4869-840C-9EA0F9087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6"/>
    </mc:Choice>
    <mc:Fallback xmlns="">
      <p:transition spd="slow" advTm="2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70E-C486-481D-B0B7-60B12173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96" y="609600"/>
            <a:ext cx="9449406" cy="28194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53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Real World Data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/>
              <a:t>Non-clinical trial data</a:t>
            </a:r>
            <a:br>
              <a:rPr lang="en-US" dirty="0"/>
            </a:br>
            <a:r>
              <a:rPr lang="en-US" dirty="0"/>
              <a:t>Used to demonstrate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safety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effectiveness</a:t>
            </a:r>
            <a:br>
              <a:rPr lang="en-US" dirty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Graphic 3" descr="Customer review RTL">
            <a:extLst>
              <a:ext uri="{FF2B5EF4-FFF2-40B4-BE49-F238E27FC236}">
                <a16:creationId xmlns:a16="http://schemas.microsoft.com/office/drawing/2014/main" id="{783AC6C2-8622-4A6F-BDF8-69AD7DB6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1821" y="3823858"/>
            <a:ext cx="1728356" cy="17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6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A605-2D5F-443C-BDC6-B8BB0E5D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67178"/>
            <a:ext cx="10353762" cy="9704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Premier Health Database: 2 TB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84224-5007-44F1-9268-9CD6601F6D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990913" y="1656134"/>
            <a:ext cx="4150895" cy="27507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C000"/>
                </a:solidFill>
              </a:rPr>
              <a:t>Baseline</a:t>
            </a:r>
            <a:r>
              <a:rPr lang="en-US" sz="28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dirty="0"/>
              <a:t>Diagnoses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dirty="0"/>
              <a:t>Procedures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dirty="0"/>
              <a:t>Devices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C000"/>
                </a:solidFill>
              </a:rPr>
              <a:t>Follow-up</a:t>
            </a:r>
            <a:r>
              <a:rPr lang="en-US" sz="28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/>
              <a:t>1-year health outcomes</a:t>
            </a:r>
          </a:p>
        </p:txBody>
      </p:sp>
      <p:pic>
        <p:nvPicPr>
          <p:cNvPr id="12" name="Graphic 11" descr="Brain in head">
            <a:extLst>
              <a:ext uri="{FF2B5EF4-FFF2-40B4-BE49-F238E27FC236}">
                <a16:creationId xmlns:a16="http://schemas.microsoft.com/office/drawing/2014/main" id="{8F9CE807-6FC7-42C7-BC22-056B7310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86953" y="3264948"/>
            <a:ext cx="914400" cy="914400"/>
          </a:xfrm>
          <a:prstGeom prst="rect">
            <a:avLst/>
          </a:prstGeom>
        </p:spPr>
      </p:pic>
      <p:pic>
        <p:nvPicPr>
          <p:cNvPr id="13" name="Graphic 12" descr="Doctor">
            <a:extLst>
              <a:ext uri="{FF2B5EF4-FFF2-40B4-BE49-F238E27FC236}">
                <a16:creationId xmlns:a16="http://schemas.microsoft.com/office/drawing/2014/main" id="{85C93F55-ED7C-44B2-BADD-A165FF706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95720" y="5038430"/>
            <a:ext cx="914400" cy="914400"/>
          </a:xfrm>
          <a:prstGeom prst="rect">
            <a:avLst/>
          </a:prstGeom>
        </p:spPr>
      </p:pic>
      <p:pic>
        <p:nvPicPr>
          <p:cNvPr id="14" name="Graphic 13" descr="Hospital">
            <a:extLst>
              <a:ext uri="{FF2B5EF4-FFF2-40B4-BE49-F238E27FC236}">
                <a16:creationId xmlns:a16="http://schemas.microsoft.com/office/drawing/2014/main" id="{C6B7AA1D-4F42-4584-818A-F4929B965E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09160" y="4525372"/>
            <a:ext cx="914400" cy="914400"/>
          </a:xfrm>
          <a:prstGeom prst="rect">
            <a:avLst/>
          </a:prstGeom>
        </p:spPr>
      </p:pic>
      <p:pic>
        <p:nvPicPr>
          <p:cNvPr id="16" name="Graphic 15" descr="Dollar">
            <a:extLst>
              <a:ext uri="{FF2B5EF4-FFF2-40B4-BE49-F238E27FC236}">
                <a16:creationId xmlns:a16="http://schemas.microsoft.com/office/drawing/2014/main" id="{AC5D1869-B0EC-4E2C-9117-0F780C8208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95720" y="1012701"/>
            <a:ext cx="914400" cy="9144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9F33194-849F-4634-A03E-1FCC52B1D6D1}"/>
              </a:ext>
            </a:extLst>
          </p:cNvPr>
          <p:cNvSpPr txBox="1">
            <a:spLocks/>
          </p:cNvSpPr>
          <p:nvPr/>
        </p:nvSpPr>
        <p:spPr>
          <a:xfrm>
            <a:off x="7237043" y="4735364"/>
            <a:ext cx="4150895" cy="7958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Competitor devices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AD3238D-DAF8-4481-9612-BA03CEFF00B9}"/>
              </a:ext>
            </a:extLst>
          </p:cNvPr>
          <p:cNvSpPr txBox="1">
            <a:spLocks/>
          </p:cNvSpPr>
          <p:nvPr/>
        </p:nvSpPr>
        <p:spPr>
          <a:xfrm>
            <a:off x="651265" y="4735364"/>
            <a:ext cx="3805269" cy="6949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Stryker devices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E40E3-95A7-48F0-B9A7-E388BA718D38}"/>
              </a:ext>
            </a:extLst>
          </p:cNvPr>
          <p:cNvSpPr txBox="1"/>
          <p:nvPr/>
        </p:nvSpPr>
        <p:spPr>
          <a:xfrm>
            <a:off x="2046843" y="5530626"/>
            <a:ext cx="8849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Compare results to show that outcomes are similar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156B493-9868-4908-B662-DD1861BF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0"/>
    </mc:Choice>
    <mc:Fallback xmlns="">
      <p:transition spd="slow" advTm="28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821E05-ECF1-4302-B286-5EA6A1B6734E}"/>
              </a:ext>
            </a:extLst>
          </p:cNvPr>
          <p:cNvSpPr txBox="1"/>
          <p:nvPr/>
        </p:nvSpPr>
        <p:spPr>
          <a:xfrm>
            <a:off x="1363010" y="2020224"/>
            <a:ext cx="274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medical records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F3B6AB-9D34-4204-BDEE-33E920E5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95" y="762000"/>
            <a:ext cx="9373205" cy="130232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E5C10-DB74-4CBE-92CB-76A1D5CA8847}"/>
              </a:ext>
            </a:extLst>
          </p:cNvPr>
          <p:cNvSpPr txBox="1"/>
          <p:nvPr/>
        </p:nvSpPr>
        <p:spPr>
          <a:xfrm>
            <a:off x="8179119" y="2745615"/>
            <a:ext cx="2746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claims database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B8D45-4B2C-4416-90AE-2F6B8DC8C546}"/>
              </a:ext>
            </a:extLst>
          </p:cNvPr>
          <p:cNvSpPr txBox="1"/>
          <p:nvPr/>
        </p:nvSpPr>
        <p:spPr>
          <a:xfrm>
            <a:off x="383297" y="3927192"/>
            <a:ext cx="357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hospital billing files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E0AA5D-141E-418F-ADA9-D986D8F326DC}"/>
              </a:ext>
            </a:extLst>
          </p:cNvPr>
          <p:cNvSpPr txBox="1">
            <a:spLocks/>
          </p:cNvSpPr>
          <p:nvPr/>
        </p:nvSpPr>
        <p:spPr>
          <a:xfrm>
            <a:off x="3677349" y="2262801"/>
            <a:ext cx="4150895" cy="27507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C000"/>
                </a:solidFill>
              </a:rPr>
              <a:t>Baseline</a:t>
            </a:r>
            <a:r>
              <a:rPr lang="en-US" sz="2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400" dirty="0"/>
              <a:t>Diagnoses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400" dirty="0"/>
              <a:t>Procedures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400" dirty="0"/>
              <a:t>Devices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C000"/>
                </a:solidFill>
              </a:rPr>
              <a:t>Follow-up</a:t>
            </a:r>
            <a:r>
              <a:rPr lang="en-US" sz="2400" dirty="0"/>
              <a:t> </a:t>
            </a:r>
          </a:p>
          <a:p>
            <a:pPr>
              <a:spcAft>
                <a:spcPts val="0"/>
              </a:spcAft>
            </a:pPr>
            <a:r>
              <a:rPr lang="en-US" sz="2400" dirty="0"/>
              <a:t>1-year health 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CE988-2824-4CA0-B4BE-3CD762BB3F83}"/>
              </a:ext>
            </a:extLst>
          </p:cNvPr>
          <p:cNvSpPr txBox="1"/>
          <p:nvPr/>
        </p:nvSpPr>
        <p:spPr>
          <a:xfrm>
            <a:off x="12704620" y="3776410"/>
            <a:ext cx="2583872" cy="227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Identify microcatheters in the hospital billing files for these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944F2-96D3-47A5-BB34-D72E80737C87}"/>
              </a:ext>
            </a:extLst>
          </p:cNvPr>
          <p:cNvSpPr txBox="1"/>
          <p:nvPr/>
        </p:nvSpPr>
        <p:spPr>
          <a:xfrm>
            <a:off x="8003375" y="4995718"/>
            <a:ext cx="274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medical records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92F92C36-E196-4261-AB6D-BB459896B474}"/>
              </a:ext>
            </a:extLst>
          </p:cNvPr>
          <p:cNvCxnSpPr>
            <a:cxnSpLocks/>
          </p:cNvCxnSpPr>
          <p:nvPr/>
        </p:nvCxnSpPr>
        <p:spPr>
          <a:xfrm>
            <a:off x="3677349" y="2319573"/>
            <a:ext cx="1394381" cy="636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C0FE39-527A-42F2-9445-50B1BA4B1827}"/>
              </a:ext>
            </a:extLst>
          </p:cNvPr>
          <p:cNvCxnSpPr/>
          <p:nvPr/>
        </p:nvCxnSpPr>
        <p:spPr>
          <a:xfrm flipV="1">
            <a:off x="3593046" y="3803520"/>
            <a:ext cx="1562986" cy="4484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56DDA87-E296-4463-B82E-D493566FDC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6493" y="2989410"/>
            <a:ext cx="1682628" cy="4395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D6A520F-633F-40C3-8836-3351D1A2F35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7198549" y="4752756"/>
            <a:ext cx="804826" cy="50457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39759BB-8582-4CB2-A2A5-F01802968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9"/>
    </mc:Choice>
    <mc:Fallback xmlns="">
      <p:transition spd="slow" advTm="34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821E05-ECF1-4302-B286-5EA6A1B6734E}"/>
              </a:ext>
            </a:extLst>
          </p:cNvPr>
          <p:cNvSpPr txBox="1"/>
          <p:nvPr/>
        </p:nvSpPr>
        <p:spPr>
          <a:xfrm>
            <a:off x="1363010" y="2020224"/>
            <a:ext cx="274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medical records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F3B6AB-9D34-4204-BDEE-33E920E5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95" y="762000"/>
            <a:ext cx="9373205" cy="130232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E5C10-DB74-4CBE-92CB-76A1D5CA8847}"/>
              </a:ext>
            </a:extLst>
          </p:cNvPr>
          <p:cNvSpPr txBox="1"/>
          <p:nvPr/>
        </p:nvSpPr>
        <p:spPr>
          <a:xfrm>
            <a:off x="8179119" y="2745615"/>
            <a:ext cx="2746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claims database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B8D45-4B2C-4416-90AE-2F6B8DC8C546}"/>
              </a:ext>
            </a:extLst>
          </p:cNvPr>
          <p:cNvSpPr txBox="1"/>
          <p:nvPr/>
        </p:nvSpPr>
        <p:spPr>
          <a:xfrm>
            <a:off x="213169" y="3927192"/>
            <a:ext cx="357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hospital billing files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E0AA5D-141E-418F-ADA9-D986D8F326DC}"/>
              </a:ext>
            </a:extLst>
          </p:cNvPr>
          <p:cNvSpPr txBox="1">
            <a:spLocks/>
          </p:cNvSpPr>
          <p:nvPr/>
        </p:nvSpPr>
        <p:spPr>
          <a:xfrm>
            <a:off x="3677349" y="2262801"/>
            <a:ext cx="4150895" cy="27507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Baseline</a:t>
            </a:r>
            <a:r>
              <a:rPr lang="en-US" sz="2400" dirty="0"/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Diagnoses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Procedures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dirty="0">
                <a:solidFill>
                  <a:srgbClr val="FFC000"/>
                </a:solidFill>
              </a:rPr>
              <a:t>Devices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Follow-up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1-year health 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CE988-2824-4CA0-B4BE-3CD762BB3F83}"/>
              </a:ext>
            </a:extLst>
          </p:cNvPr>
          <p:cNvSpPr txBox="1"/>
          <p:nvPr/>
        </p:nvSpPr>
        <p:spPr>
          <a:xfrm>
            <a:off x="12704620" y="3776410"/>
            <a:ext cx="2583872" cy="227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Identify microcatheters in the hospital billing files for these patients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944F2-96D3-47A5-BB34-D72E80737C87}"/>
              </a:ext>
            </a:extLst>
          </p:cNvPr>
          <p:cNvSpPr txBox="1"/>
          <p:nvPr/>
        </p:nvSpPr>
        <p:spPr>
          <a:xfrm>
            <a:off x="8035273" y="5013533"/>
            <a:ext cx="274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medical records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92F92C36-E196-4261-AB6D-BB459896B474}"/>
              </a:ext>
            </a:extLst>
          </p:cNvPr>
          <p:cNvCxnSpPr>
            <a:cxnSpLocks/>
          </p:cNvCxnSpPr>
          <p:nvPr/>
        </p:nvCxnSpPr>
        <p:spPr>
          <a:xfrm>
            <a:off x="3677349" y="2319573"/>
            <a:ext cx="1394381" cy="636278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C0FE39-527A-42F2-9445-50B1BA4B1827}"/>
              </a:ext>
            </a:extLst>
          </p:cNvPr>
          <p:cNvCxnSpPr/>
          <p:nvPr/>
        </p:nvCxnSpPr>
        <p:spPr>
          <a:xfrm flipV="1">
            <a:off x="3593046" y="3803520"/>
            <a:ext cx="1562986" cy="4484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56DDA87-E296-4463-B82E-D493566FDC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6493" y="2989410"/>
            <a:ext cx="1682628" cy="439590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D6A520F-633F-40C3-8836-3351D1A2F35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7230447" y="4770571"/>
            <a:ext cx="804826" cy="504573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DDC6B8-75B2-4712-859B-07A41FEE0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1"/>
    </mc:Choice>
    <mc:Fallback xmlns="">
      <p:transition spd="slow" advTm="1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94744E-3589-4EE5-A9E0-CFD6C3506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2559"/>
            <a:ext cx="12192000" cy="4132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BD73F-D284-435F-9C62-1E76D7E8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225260" cy="200890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Is the data we need even in there?</a:t>
            </a:r>
            <a:br>
              <a:rPr lang="en-US" sz="44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Microcatheters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46BFCD-EA19-4963-BEAD-9F0950EE4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4"/>
    </mc:Choice>
    <mc:Fallback xmlns="">
      <p:transition spd="slow" advTm="12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B8D297-6EA2-4565-9171-176F2CE7CC0A}"/>
              </a:ext>
            </a:extLst>
          </p:cNvPr>
          <p:cNvSpPr txBox="1"/>
          <p:nvPr/>
        </p:nvSpPr>
        <p:spPr>
          <a:xfrm>
            <a:off x="4059381" y="542362"/>
            <a:ext cx="4073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C05CB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70ECE-7355-4398-995F-47C9CF7AA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1803618"/>
            <a:ext cx="3304302" cy="1739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D35B2-E546-45A5-8E25-95DF12A33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637" y="1803618"/>
            <a:ext cx="1990725" cy="1857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E313B-D369-4AF0-83D6-A4694155E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784" y="1698913"/>
            <a:ext cx="2228851" cy="2228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CB9461-7DB6-4596-9156-CCA11FA6B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746" y="4389057"/>
            <a:ext cx="2854709" cy="67328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AEAE18-995C-420F-9AFB-5ECBE9A37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0"/>
    </mc:Choice>
    <mc:Fallback xmlns="">
      <p:transition spd="slow" advTm="3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06074-F499-4384-92C4-D01646C9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79" y="256964"/>
            <a:ext cx="11075909" cy="914400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Supervised Machine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10DDA-3BD2-4AC3-A19A-702DAFEE5117}"/>
              </a:ext>
            </a:extLst>
          </p:cNvPr>
          <p:cNvSpPr txBox="1"/>
          <p:nvPr/>
        </p:nvSpPr>
        <p:spPr>
          <a:xfrm>
            <a:off x="479579" y="2503633"/>
            <a:ext cx="4817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Three ID methods: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SKU numbers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Regular expressions to ID patterns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Item category in billing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8448D-0AB9-41D1-8E20-E7F7BDDB71FD}"/>
              </a:ext>
            </a:extLst>
          </p:cNvPr>
          <p:cNvSpPr txBox="1"/>
          <p:nvPr/>
        </p:nvSpPr>
        <p:spPr>
          <a:xfrm>
            <a:off x="282152" y="5247709"/>
            <a:ext cx="11386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Logistic Regression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What method is the best predictor of whether a billing record has device data?</a:t>
            </a:r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6B087F2B-6967-4B16-B251-DE3EEF364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0938" y="143138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E8A2A3-97BA-48DD-9216-96E0EAF0F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726" y="2995980"/>
            <a:ext cx="4600575" cy="51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809D6A-30D1-4DC5-BA57-B7FD0AC58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1314" y="1789258"/>
            <a:ext cx="4238625" cy="714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A8A2C7-0766-4B78-8FEE-9907BBFF4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313" y="4004082"/>
            <a:ext cx="4343400" cy="657225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76ADBEA-951C-4F8D-9EF2-88D2AD445EFC}"/>
              </a:ext>
            </a:extLst>
          </p:cNvPr>
          <p:cNvCxnSpPr>
            <a:stCxn id="16" idx="1"/>
          </p:cNvCxnSpPr>
          <p:nvPr/>
        </p:nvCxnSpPr>
        <p:spPr>
          <a:xfrm rot="10800000" flipV="1">
            <a:off x="4126524" y="2146446"/>
            <a:ext cx="2294791" cy="944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80964E7-EFD6-47AA-B29A-8AA457EFD8E9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5273920" y="3253154"/>
            <a:ext cx="1018807" cy="257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4C96E7-4451-4004-88F6-6ABD7B088C5F}"/>
              </a:ext>
            </a:extLst>
          </p:cNvPr>
          <p:cNvCxnSpPr>
            <a:stCxn id="20" idx="1"/>
          </p:cNvCxnSpPr>
          <p:nvPr/>
        </p:nvCxnSpPr>
        <p:spPr>
          <a:xfrm rot="10800000">
            <a:off x="4790209" y="3855027"/>
            <a:ext cx="1631104" cy="4776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3940616A-8D6F-43D4-BA6F-4AB281284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51"/>
    </mc:Choice>
    <mc:Fallback xmlns="">
      <p:transition spd="slow" advTm="5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0C0FF-EA44-4527-8512-C35B19EE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45" y="1386033"/>
            <a:ext cx="9360818" cy="425123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7DB4521-05D8-4D3E-BF8C-455F98F901D0}"/>
              </a:ext>
            </a:extLst>
          </p:cNvPr>
          <p:cNvSpPr txBox="1">
            <a:spLocks/>
          </p:cNvSpPr>
          <p:nvPr/>
        </p:nvSpPr>
        <p:spPr>
          <a:xfrm>
            <a:off x="479579" y="256964"/>
            <a:ext cx="11075909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Supervised Machine Learning Model</a:t>
            </a:r>
            <a:endParaRPr lang="en-US" sz="4800" dirty="0">
              <a:solidFill>
                <a:srgbClr val="FC05CB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Decision chart">
            <a:extLst>
              <a:ext uri="{FF2B5EF4-FFF2-40B4-BE49-F238E27FC236}">
                <a16:creationId xmlns:a16="http://schemas.microsoft.com/office/drawing/2014/main" id="{1E91E783-ACB3-4347-AE2C-ABB5DCA49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237" y="1631030"/>
            <a:ext cx="1058976" cy="1058976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DF163D1A-42B7-44FA-BE5A-856F8AEB68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256" y="2981183"/>
            <a:ext cx="1060938" cy="1060938"/>
          </a:xfrm>
          <a:prstGeom prst="rect">
            <a:avLst/>
          </a:prstGeom>
        </p:spPr>
      </p:pic>
      <p:pic>
        <p:nvPicPr>
          <p:cNvPr id="10" name="Graphic 9" descr="Eye">
            <a:extLst>
              <a:ext uri="{FF2B5EF4-FFF2-40B4-BE49-F238E27FC236}">
                <a16:creationId xmlns:a16="http://schemas.microsoft.com/office/drawing/2014/main" id="{58934675-4821-4D8B-8271-B797CA2AB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294" y="4853409"/>
            <a:ext cx="914400" cy="9144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EAF53B-710A-4985-AE58-5113CAB52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4"/>
    </mc:Choice>
    <mc:Fallback xmlns="">
      <p:transition spd="slow" advTm="35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903e112-24ae-4e0c-a8de-e212f6bac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866C4B0870C04DA9C58EEC3F199830" ma:contentTypeVersion="14" ma:contentTypeDescription="Create a new document." ma:contentTypeScope="" ma:versionID="dac1dd35bfbfefee7fa227c0f377e473">
  <xsd:schema xmlns:xsd="http://www.w3.org/2001/XMLSchema" xmlns:xs="http://www.w3.org/2001/XMLSchema" xmlns:p="http://schemas.microsoft.com/office/2006/metadata/properties" xmlns:ns3="7f43509b-e308-4a72-add5-6a672a64e452" xmlns:ns4="6903e112-24ae-4e0c-a8de-e212f6bac158" targetNamespace="http://schemas.microsoft.com/office/2006/metadata/properties" ma:root="true" ma:fieldsID="ceab0b00cf6b1219942675972a3e219f" ns3:_="" ns4:_="">
    <xsd:import namespace="7f43509b-e308-4a72-add5-6a672a64e452"/>
    <xsd:import namespace="6903e112-24ae-4e0c-a8de-e212f6bac15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3509b-e308-4a72-add5-6a672a64e4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e112-24ae-4e0c-a8de-e212f6bac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6903e112-24ae-4e0c-a8de-e212f6bac158"/>
  </ds:schemaRefs>
</ds:datastoreItem>
</file>

<file path=customXml/itemProps3.xml><?xml version="1.0" encoding="utf-8"?>
<ds:datastoreItem xmlns:ds="http://schemas.openxmlformats.org/officeDocument/2006/customXml" ds:itemID="{75204102-FA30-4923-AF67-24B970307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3509b-e308-4a72-add5-6a672a64e452"/>
    <ds:schemaRef ds:uri="6903e112-24ae-4e0c-a8de-e212f6bac1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Widescreen</PresentationFormat>
  <Paragraphs>116</Paragraphs>
  <Slides>20</Slides>
  <Notes>13</Notes>
  <HiddenSlides>7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Goudy Old Style</vt:lpstr>
      <vt:lpstr>Wingdings 2</vt:lpstr>
      <vt:lpstr>SlateVTI</vt:lpstr>
      <vt:lpstr>Visualizing Real World Data</vt:lpstr>
      <vt:lpstr>Strict new regulations in Europe  No evidence  No label    no selling</vt:lpstr>
      <vt:lpstr>Premier Health Database: 2 TB of data</vt:lpstr>
      <vt:lpstr>Strategy</vt:lpstr>
      <vt:lpstr>Strategy</vt:lpstr>
      <vt:lpstr>Is the data we need even in there? Microcatheters</vt:lpstr>
      <vt:lpstr>PowerPoint Presentation</vt:lpstr>
      <vt:lpstr>Supervised Machine Learning Model</vt:lpstr>
      <vt:lpstr>PowerPoint Presentation</vt:lpstr>
      <vt:lpstr>Supervised Machine Learning Model</vt:lpstr>
      <vt:lpstr>PowerPoint Presentation</vt:lpstr>
      <vt:lpstr>PowerPoint Presentation</vt:lpstr>
      <vt:lpstr>Is the data we need even in there? For Microcatheters, Yes</vt:lpstr>
      <vt:lpstr>PowerPoint Presentation</vt:lpstr>
      <vt:lpstr>Final method used to find targets: staged prediction</vt:lpstr>
      <vt:lpstr>PowerPoint Presentation</vt:lpstr>
      <vt:lpstr>Other methods used to find targets</vt:lpstr>
      <vt:lpstr>PowerPoint Presentation</vt:lpstr>
      <vt:lpstr>Premier Health Database 2 TB of data</vt:lpstr>
      <vt:lpstr> Real World Data Non-clinical trial data Used to demonstrate safety and effectiveness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2020-10-20T07:07:25Z</dcterms:created>
  <dcterms:modified xsi:type="dcterms:W3CDTF">2020-10-22T01:23:53Z</dcterms:modified>
</cp:coreProperties>
</file>